
<file path=[Content_Types].xml><?xml version="1.0" encoding="utf-8"?>
<Types xmlns="http://schemas.openxmlformats.org/package/2006/content-types">
  <Default Extension="bin" ContentType="application/vnd.openxmlformats-officedocument.oleObject"/>
  <Default Extension="xlsm" ContentType="application/vnd.ms-excel.sheet.macroEnabled.12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67" r:id="rId3"/>
    <p:sldId id="257" r:id="rId4"/>
    <p:sldId id="258" r:id="rId5"/>
    <p:sldId id="259" r:id="rId6"/>
    <p:sldId id="264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8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4" Type="http://schemas.openxmlformats.org/officeDocument/2006/relationships/image" Target="../media/image4.wmf"/></Relationships>
</file>

<file path=ppt/media/image1.wmf>
</file>

<file path=ppt/media/image2.wmf>
</file>

<file path=ppt/media/image3.wmf>
</file>

<file path=ppt/media/image4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460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3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2511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159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2102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420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967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633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67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780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952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07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47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436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51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255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C8BB7-409E-431E-9BD3-E4B95C440962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BD948FA-CD65-41FD-8C33-C09A56079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94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wmf"/><Relationship Id="rId13" Type="http://schemas.openxmlformats.org/officeDocument/2006/relationships/image" Target="../media/image4.wmf"/><Relationship Id="rId3" Type="http://schemas.openxmlformats.org/officeDocument/2006/relationships/oleObject" Target="../embeddings/oleObject1.bin"/><Relationship Id="rId7" Type="http://schemas.openxmlformats.org/officeDocument/2006/relationships/package" Target="../embeddings/Microsoft_Excel_Worksheet2.xlsx"/><Relationship Id="rId12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3.wmf"/><Relationship Id="rId5" Type="http://schemas.openxmlformats.org/officeDocument/2006/relationships/image" Target="../media/image1.wmf"/><Relationship Id="rId10" Type="http://schemas.openxmlformats.org/officeDocument/2006/relationships/package" Target="../embeddings/Microsoft_Excel_Macro-Enabled_Worksheet3.xlsm"/><Relationship Id="rId4" Type="http://schemas.openxmlformats.org/officeDocument/2006/relationships/package" Target="../embeddings/Microsoft_Excel_Macro-Enabled_Worksheet1.xlsm"/><Relationship Id="rId9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Finance and Risk </a:t>
            </a:r>
            <a:r>
              <a:rPr lang="en-US" dirty="0" smtClean="0"/>
              <a:t>Analytics</a:t>
            </a:r>
            <a:br>
              <a:rPr lang="en-US" dirty="0" smtClean="0"/>
            </a:br>
            <a:r>
              <a:rPr lang="en-US" dirty="0" smtClean="0"/>
              <a:t>Practice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748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</a:p>
          <a:p>
            <a:r>
              <a:rPr lang="en-US" dirty="0" smtClean="0"/>
              <a:t>Steps Taken</a:t>
            </a:r>
          </a:p>
          <a:p>
            <a:r>
              <a:rPr lang="en-US" dirty="0" smtClean="0"/>
              <a:t>Validation</a:t>
            </a:r>
          </a:p>
          <a:p>
            <a:r>
              <a:rPr lang="en-US" dirty="0" smtClean="0"/>
              <a:t>Attachment – Working Sheet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834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Missing values were treated by imputing median</a:t>
            </a:r>
          </a:p>
          <a:p>
            <a:r>
              <a:rPr lang="en-US" dirty="0" smtClean="0"/>
              <a:t>Outliers were removed</a:t>
            </a:r>
          </a:p>
          <a:p>
            <a:r>
              <a:rPr lang="en-US" dirty="0" smtClean="0"/>
              <a:t>A new variable was created “Default” which indicated the chances of an entity defaulting or not</a:t>
            </a:r>
          </a:p>
          <a:p>
            <a:r>
              <a:rPr lang="en-US" dirty="0" smtClean="0"/>
              <a:t>If the Next years Net Worth was less than -5 then we considered the entity to be defaulting</a:t>
            </a:r>
          </a:p>
          <a:p>
            <a:r>
              <a:rPr lang="en-US" dirty="0"/>
              <a:t>If the Next years Net Worth was </a:t>
            </a:r>
            <a:r>
              <a:rPr lang="en-US" dirty="0" smtClean="0"/>
              <a:t>more than </a:t>
            </a:r>
            <a:r>
              <a:rPr lang="en-US" dirty="0"/>
              <a:t>-5 then we considered the entity </a:t>
            </a:r>
            <a:r>
              <a:rPr lang="en-US" dirty="0" smtClean="0"/>
              <a:t>to not default</a:t>
            </a:r>
          </a:p>
          <a:p>
            <a:r>
              <a:rPr lang="en-US" dirty="0" smtClean="0"/>
              <a:t>Anything in between was considered to be the grey area and was not considered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138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Taken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Once the data was cleaned, various linear models were created with different variables and were tested</a:t>
            </a:r>
          </a:p>
          <a:p>
            <a:r>
              <a:rPr lang="en-US" dirty="0" smtClean="0"/>
              <a:t>The model with best performance had the following independent variables:</a:t>
            </a:r>
          </a:p>
          <a:p>
            <a:pPr lvl="1"/>
            <a:r>
              <a:rPr lang="en-US" dirty="0" smtClean="0"/>
              <a:t>Net Worth</a:t>
            </a:r>
          </a:p>
          <a:p>
            <a:pPr lvl="1"/>
            <a:r>
              <a:rPr lang="en-US" dirty="0" smtClean="0"/>
              <a:t>Cash Profit</a:t>
            </a:r>
          </a:p>
          <a:p>
            <a:pPr lvl="1"/>
            <a:r>
              <a:rPr lang="en-US" dirty="0" smtClean="0"/>
              <a:t>Earnings Per Share</a:t>
            </a:r>
          </a:p>
          <a:p>
            <a:pPr lvl="1"/>
            <a:r>
              <a:rPr lang="en-US" dirty="0" smtClean="0"/>
              <a:t>Total Liabilities</a:t>
            </a:r>
          </a:p>
          <a:p>
            <a:pPr lvl="1"/>
            <a:r>
              <a:rPr lang="en-US" dirty="0" smtClean="0"/>
              <a:t>Profit Earnings on BSE</a:t>
            </a:r>
          </a:p>
          <a:p>
            <a:r>
              <a:rPr lang="en-US" dirty="0" smtClean="0"/>
              <a:t>These attributes were collected from the validation data set which was provided and treated for missing values with median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5901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model was then used to predict the validation data set which was given with the assignment</a:t>
            </a:r>
          </a:p>
          <a:p>
            <a:r>
              <a:rPr lang="en-US" dirty="0" smtClean="0"/>
              <a:t>The model returned an accuracy of 96.14% on the training data</a:t>
            </a:r>
          </a:p>
          <a:p>
            <a:r>
              <a:rPr lang="en-US" dirty="0" smtClean="0"/>
              <a:t>The model retuned an accuracy of 91.46% on the test/ validation data</a:t>
            </a:r>
          </a:p>
          <a:p>
            <a:r>
              <a:rPr lang="en-US" dirty="0" smtClean="0"/>
              <a:t>Following is the confusion matrix: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105443"/>
              </p:ext>
            </p:extLst>
          </p:nvPr>
        </p:nvGraphicFramePr>
        <p:xfrm>
          <a:off x="4893970" y="4262906"/>
          <a:ext cx="2820474" cy="9530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0158"/>
                <a:gridCol w="940158"/>
                <a:gridCol w="940158"/>
              </a:tblGrid>
              <a:tr h="317679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1767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622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1767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489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Attachment – Working Sheets/Code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3623268"/>
              </p:ext>
            </p:extLst>
          </p:nvPr>
        </p:nvGraphicFramePr>
        <p:xfrm>
          <a:off x="2792569" y="3054529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Macro-Enabled Worksheet" showAsIcon="1" r:id="rId4" imgW="914400" imgH="771480" progId="Excel.SheetMacroEnabled.12">
                  <p:embed/>
                </p:oleObj>
              </mc:Choice>
              <mc:Fallback>
                <p:oleObj name="Macro-Enabled Worksheet" showAsIcon="1" r:id="rId4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92569" y="3054529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4056069"/>
              </p:ext>
            </p:extLst>
          </p:nvPr>
        </p:nvGraphicFramePr>
        <p:xfrm>
          <a:off x="5291070" y="3054529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Worksheet" showAsIcon="1" r:id="rId7" imgW="914400" imgH="771480" progId="Excel.Sheet.12">
                  <p:embed/>
                </p:oleObj>
              </mc:Choice>
              <mc:Fallback>
                <p:oleObj name="Worksheet" showAsIcon="1" r:id="rId7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91070" y="3054529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4484000"/>
              </p:ext>
            </p:extLst>
          </p:nvPr>
        </p:nvGraphicFramePr>
        <p:xfrm>
          <a:off x="7918361" y="3054529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Macro-Enabled Worksheet" showAsIcon="1" r:id="rId10" imgW="914400" imgH="771480" progId="Excel.SheetMacroEnabled.12">
                  <p:embed/>
                </p:oleObj>
              </mc:Choice>
              <mc:Fallback>
                <p:oleObj name="Macro-Enabled Worksheet" showAsIcon="1" r:id="rId10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918361" y="3054529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6798890"/>
              </p:ext>
            </p:extLst>
          </p:nvPr>
        </p:nvGraphicFramePr>
        <p:xfrm>
          <a:off x="5419859" y="458982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Packager Shell Object" showAsIcon="1" r:id="rId12" imgW="914400" imgH="771480" progId="Package">
                  <p:embed/>
                </p:oleObj>
              </mc:Choice>
              <mc:Fallback>
                <p:oleObj name="Packager Shell Object" showAsIcon="1" r:id="rId12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19859" y="458982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1807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95150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83</TotalTime>
  <Words>221</Words>
  <Application>Microsoft Office PowerPoint</Application>
  <PresentationFormat>Custom</PresentationFormat>
  <Paragraphs>37</Paragraphs>
  <Slides>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Wisp</vt:lpstr>
      <vt:lpstr>Macro-Enabled Worksheet</vt:lpstr>
      <vt:lpstr>Worksheet</vt:lpstr>
      <vt:lpstr>Packager Shell Object</vt:lpstr>
      <vt:lpstr>Finance and Risk Analytics Practice</vt:lpstr>
      <vt:lpstr>Index</vt:lpstr>
      <vt:lpstr>Methodology</vt:lpstr>
      <vt:lpstr>Steps Taken</vt:lpstr>
      <vt:lpstr>Validation</vt:lpstr>
      <vt:lpstr>Attachment – Working Sheets/Code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Supply Chain Logistics Analytics Group Assignment</dc:title>
  <dc:creator>Amar Vivek</dc:creator>
  <cp:lastModifiedBy>dell</cp:lastModifiedBy>
  <cp:revision>11</cp:revision>
  <dcterms:created xsi:type="dcterms:W3CDTF">2017-06-08T18:31:56Z</dcterms:created>
  <dcterms:modified xsi:type="dcterms:W3CDTF">2018-12-29T02:24:27Z</dcterms:modified>
</cp:coreProperties>
</file>

<file path=docProps/thumbnail.jpeg>
</file>